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2" r:id="rId4"/>
  </p:sldMasterIdLst>
  <p:notesMasterIdLst>
    <p:notesMasterId r:id="rId20"/>
  </p:notesMasterIdLst>
  <p:sldIdLst>
    <p:sldId id="257" r:id="rId5"/>
    <p:sldId id="258" r:id="rId6"/>
    <p:sldId id="259" r:id="rId7"/>
    <p:sldId id="260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2" r:id="rId18"/>
    <p:sldId id="273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19" autoAdjust="0"/>
  </p:normalViewPr>
  <p:slideViewPr>
    <p:cSldViewPr snapToGrid="0">
      <p:cViewPr varScale="1">
        <p:scale>
          <a:sx n="106" d="100"/>
          <a:sy n="106" d="100"/>
        </p:scale>
        <p:origin x="79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2F34E0-B0A7-426A-A9FF-9F716D10632D}" type="datetimeFigureOut">
              <a:rPr lang="en-US" smtClean="0"/>
              <a:t>7/8/2024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975698-C08E-498E-B1CA-A08EF8BECB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0049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975698-C08E-498E-B1CA-A08EF8BECB2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5715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7/8/2024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00175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7/8/2024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3591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7/8/2024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849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7/8/2024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2443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7/8/2024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6809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7/8/2024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33232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7/8/2024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04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7/8/2024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363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7/8/2024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4949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7/8/2024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1766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7/8/2024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32895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7/8/2024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00897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11" r:id="rId5"/>
    <p:sldLayoutId id="2147483760" r:id="rId6"/>
    <p:sldLayoutId id="2147483762" r:id="rId7"/>
    <p:sldLayoutId id="2147483706" r:id="rId8"/>
    <p:sldLayoutId id="2147483709" r:id="rId9"/>
    <p:sldLayoutId id="2147483707" r:id="rId10"/>
    <p:sldLayoutId id="2147483708" r:id="rId11"/>
  </p:sldLayoutIdLst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ru.wikipedia.org/wiki/%D0%94%D0%B8%D0%BD%D0%B0%D0%BC%D0%B8%D1%87%D0%B5%D1%81%D0%BA%D0%B0%D1%8F_%D1%82%D0%B8%D0%BF%D0%B8%D0%B7%D0%B0%D1%86%D0%B8%D1%8F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eg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D6D7A0BC-0046-4CAA-8E7F-DCAFE511EA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21E816-31F5-48BB-BD02-D15F2F18B4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</p:spPr>
        <p:txBody>
          <a:bodyPr>
            <a:normAutofit/>
          </a:bodyPr>
          <a:lstStyle/>
          <a:p>
            <a:r>
              <a:rPr lang="en-US" dirty="0"/>
              <a:t>python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5D6E6B-3353-491C-A3C6-F278D6CED8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468233"/>
          </a:xfrm>
        </p:spPr>
        <p:txBody>
          <a:bodyPr>
            <a:normAutofit/>
          </a:bodyPr>
          <a:lstStyle/>
          <a:p>
            <a:r>
              <a:rPr lang="ru-RU" dirty="0"/>
              <a:t>Что это и зачем нужно</a:t>
            </a:r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7C6334F-6411-41EC-AD7D-179EDD8B5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6B02CEE-3AF8-4349-9B3E-8970E6DF62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AA01CF0-3FB5-44EB-B7DE-F2E86374C2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" name="Picture 5" descr="abstract image">
            <a:extLst>
              <a:ext uri="{FF2B5EF4-FFF2-40B4-BE49-F238E27FC236}">
                <a16:creationId xmlns:a16="http://schemas.microsoft.com/office/drawing/2014/main" id="{F1A8C364-94D4-4630-BAD0-78722F3470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8733" y="3081867"/>
            <a:ext cx="11260667" cy="3310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8055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F4AAD1-9A7E-1C71-DAF4-A002ECA87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1" y="288290"/>
            <a:ext cx="11029616" cy="1188720"/>
          </a:xfrm>
        </p:spPr>
        <p:txBody>
          <a:bodyPr/>
          <a:lstStyle/>
          <a:p>
            <a:r>
              <a:rPr lang="ru-RU" dirty="0"/>
              <a:t>Немного про типизацию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95C840-D53C-28F0-F9E6-3EA5A4E67C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4444" y="2143822"/>
            <a:ext cx="11029615" cy="3634486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8194" name="Picture 2" descr="Обучение По Теме: Что Такое Динамическая Типизация В Python">
            <a:extLst>
              <a:ext uri="{FF2B5EF4-FFF2-40B4-BE49-F238E27FC236}">
                <a16:creationId xmlns:a16="http://schemas.microsoft.com/office/drawing/2014/main" id="{E5DF6204-36EE-B5D9-09E7-D7CB169EB1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443" y="3929656"/>
            <a:ext cx="7015283" cy="2398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5D2E153-0290-FF77-5F43-2789496A09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443" y="1593758"/>
            <a:ext cx="10345594" cy="21910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DEE83CC-C6FC-17C7-EFAA-2F5C58540D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5661" y="4042831"/>
            <a:ext cx="4261895" cy="1707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7069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5F4F3C-E13E-C6EF-D1FE-E0F9FD070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1" y="177055"/>
            <a:ext cx="11029616" cy="1188720"/>
          </a:xfrm>
        </p:spPr>
        <p:txBody>
          <a:bodyPr/>
          <a:lstStyle/>
          <a:p>
            <a:r>
              <a:rPr lang="ru-RU" dirty="0"/>
              <a:t>Условные операторы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5032747-6B25-19DC-DE47-B77A4FA63C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2260" y="1720158"/>
            <a:ext cx="3713247" cy="46348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573D200-855C-D3CE-77CB-3CB3BF2731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8515" y="875547"/>
            <a:ext cx="6142292" cy="2956054"/>
          </a:xfrm>
          <a:prstGeom prst="rect">
            <a:avLst/>
          </a:prstGeom>
        </p:spPr>
      </p:pic>
      <p:pic>
        <p:nvPicPr>
          <p:cNvPr id="10246" name="Picture 6" descr="Тернарный условный оператор в Python 3">
            <a:extLst>
              <a:ext uri="{FF2B5EF4-FFF2-40B4-BE49-F238E27FC236}">
                <a16:creationId xmlns:a16="http://schemas.microsoft.com/office/drawing/2014/main" id="{3EB57E78-66AC-2378-4DE8-205FFF17B1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818" y="3831601"/>
            <a:ext cx="4856922" cy="2732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29603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0EB846-221D-38C7-DE7A-77A5FA712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1" y="86521"/>
            <a:ext cx="11029616" cy="1188720"/>
          </a:xfrm>
        </p:spPr>
        <p:txBody>
          <a:bodyPr/>
          <a:lstStyle/>
          <a:p>
            <a:r>
              <a:rPr lang="ru-RU" dirty="0"/>
              <a:t>Условные операторы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375165F-1C41-6198-346B-976E6401B3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1190" y="1436214"/>
            <a:ext cx="9341407" cy="5088269"/>
          </a:xfrm>
        </p:spPr>
      </p:pic>
    </p:spTree>
    <p:extLst>
      <p:ext uri="{BB962C8B-B14F-4D97-AF65-F5344CB8AC3E}">
        <p14:creationId xmlns:p14="http://schemas.microsoft.com/office/powerpoint/2010/main" val="37609370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5275FE-0093-4B79-C1B3-CBA1F1AA70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131788"/>
            <a:ext cx="11029616" cy="1188720"/>
          </a:xfrm>
        </p:spPr>
        <p:txBody>
          <a:bodyPr/>
          <a:lstStyle/>
          <a:p>
            <a:r>
              <a:rPr lang="ru-RU" dirty="0"/>
              <a:t>циклы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923CC2-2808-B58F-DAA0-DFEECF6913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0657" y="0"/>
            <a:ext cx="11029615" cy="3634486"/>
          </a:xfrm>
        </p:spPr>
        <p:txBody>
          <a:bodyPr>
            <a:normAutofit/>
          </a:bodyPr>
          <a:lstStyle/>
          <a:p>
            <a:r>
              <a:rPr lang="ru-RU" sz="2400" dirty="0"/>
              <a:t>Что для вас значит цикличность!?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49CB76-50DC-A576-6A50-E16C8BBBCA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1730" y="1028461"/>
            <a:ext cx="5649077" cy="3763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157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5275FE-0093-4B79-C1B3-CBA1F1AA70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131788"/>
            <a:ext cx="11029616" cy="1188720"/>
          </a:xfrm>
        </p:spPr>
        <p:txBody>
          <a:bodyPr/>
          <a:lstStyle/>
          <a:p>
            <a:r>
              <a:rPr lang="ru-RU" dirty="0"/>
              <a:t>циклы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923CC2-2808-B58F-DAA0-DFEECF6913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0657" y="0"/>
            <a:ext cx="11029615" cy="3634486"/>
          </a:xfrm>
        </p:spPr>
        <p:txBody>
          <a:bodyPr>
            <a:normAutofit/>
          </a:bodyPr>
          <a:lstStyle/>
          <a:p>
            <a:r>
              <a:rPr lang="ru-RU" sz="2400" dirty="0"/>
              <a:t>Что для вас значит цикличность!?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49CB76-50DC-A576-6A50-E16C8BBBCA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1254" y="1028461"/>
            <a:ext cx="5979553" cy="398315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50D5966-91CA-AB03-A938-0D7C860E4B5A}"/>
              </a:ext>
            </a:extLst>
          </p:cNvPr>
          <p:cNvSpPr txBox="1"/>
          <p:nvPr/>
        </p:nvSpPr>
        <p:spPr>
          <a:xfrm>
            <a:off x="490656" y="2357268"/>
            <a:ext cx="6097508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b="0" i="0" dirty="0">
                <a:solidFill>
                  <a:srgbClr val="354541"/>
                </a:solidFill>
                <a:effectLst/>
                <a:highlight>
                  <a:srgbClr val="FFFFFF"/>
                </a:highlight>
                <a:latin typeface="YS Text"/>
              </a:rPr>
              <a:t>Часто в программах требуется выполнять одни и те же действия многократно. Допустим, нам нужно написать программу проверки пароля для входа в систему (следует учесть, что это всего лишь пример и в настоящих системах пользователь авторизуется по логину и паролю, а сам пароль не хранится в открытом виде).</a:t>
            </a:r>
          </a:p>
          <a:p>
            <a:pPr algn="l"/>
            <a:r>
              <a:rPr lang="ru-RU" b="0" i="0" dirty="0">
                <a:solidFill>
                  <a:srgbClr val="354541"/>
                </a:solidFill>
                <a:effectLst/>
                <a:highlight>
                  <a:srgbClr val="FFFFFF"/>
                </a:highlight>
                <a:latin typeface="YS Text"/>
              </a:rPr>
              <a:t>Пользователь вводит пароль, а система разрешит вход, если пароль верный, а если нет — попросит ввести его снова. Для реализации программы недостаточно использовать только условный оператор, так как он позволит провести проверку только один раз. На помощь нам приходит цикл — он позволяет выполнять код многократно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7BB2BE1-02F3-53FC-863C-115886E07D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9522" y="4075262"/>
            <a:ext cx="5529763" cy="2050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4537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AE24D5B-8A5E-B230-7ED4-D8C8ECCEC2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8730" y="829385"/>
            <a:ext cx="6354062" cy="1667108"/>
          </a:xfrm>
        </p:spPr>
      </p:pic>
      <p:pic>
        <p:nvPicPr>
          <p:cNvPr id="12290" name="Picture 2" descr="Python. Цикл WHILE (Ru) - Algorithms - Algorithms &amp; Programming ...">
            <a:extLst>
              <a:ext uri="{FF2B5EF4-FFF2-40B4-BE49-F238E27FC236}">
                <a16:creationId xmlns:a16="http://schemas.microsoft.com/office/drawing/2014/main" id="{A18B9818-C7C1-C54E-239F-5DA35304EF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9566" y="829385"/>
            <a:ext cx="4356441" cy="3203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A1D8C3F-E903-A909-0D1B-A9221673D9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730" y="2503283"/>
            <a:ext cx="6338278" cy="1733739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A9412389-04C0-B1B7-FE79-7FDE60359D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2200" y="6387732"/>
            <a:ext cx="11029616" cy="118872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1B2FB98-2D64-1410-CD96-8E3ED3CC53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360" y="4361508"/>
            <a:ext cx="9249741" cy="2416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6358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62972-3449-42D1-8185-B4BEFD52A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Цель нашего кружка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3EB51AD-72DF-4260-C68D-B895770F8D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405576"/>
            <a:ext cx="6837703" cy="3456621"/>
          </a:xfrm>
        </p:spPr>
        <p:txBody>
          <a:bodyPr/>
          <a:lstStyle/>
          <a:p>
            <a:r>
              <a:rPr lang="ru-RU" dirty="0"/>
              <a:t>Моя задача: За короткое время познакомить Вас с программированием использую язык </a:t>
            </a:r>
            <a:r>
              <a:rPr lang="en-US" dirty="0"/>
              <a:t>Python, </a:t>
            </a:r>
            <a:r>
              <a:rPr lang="ru-RU" dirty="0"/>
              <a:t>написать несколько простейших задачек и усвоить базовый синтаксис языка</a:t>
            </a:r>
          </a:p>
          <a:p>
            <a:r>
              <a:rPr lang="ru-RU" dirty="0"/>
              <a:t>Ваша задача: максимально вникнуть в происходящее, и задуматься о том, видите ли вы себя в будущем программистами, нравится ли вам это.</a:t>
            </a:r>
            <a:endParaRPr lang="en-US" dirty="0"/>
          </a:p>
        </p:txBody>
      </p:sp>
      <p:pic>
        <p:nvPicPr>
          <p:cNvPr id="1026" name="Picture 2" descr="Цели по smart">
            <a:extLst>
              <a:ext uri="{FF2B5EF4-FFF2-40B4-BE49-F238E27FC236}">
                <a16:creationId xmlns:a16="http://schemas.microsoft.com/office/drawing/2014/main" id="{1542D41D-E027-D850-084D-DAB6191DEE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7393" y="2130458"/>
            <a:ext cx="4934607" cy="4510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7846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E2733-74A2-0FD5-B799-226BA9A2ED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 вообще такое «Язык программирования»!?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D0B9725-5E5F-AFF2-53B3-9158AA1260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95067" y="2071945"/>
            <a:ext cx="9001866" cy="4500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1568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7B038-2C1F-43DD-A067-10B141377A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 вообще такое «Язык программирования»!?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28B414-3FB8-F79C-A610-2584CF313C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000951"/>
            <a:ext cx="11029615" cy="3634486"/>
          </a:xfrm>
        </p:spPr>
        <p:txBody>
          <a:bodyPr/>
          <a:lstStyle/>
          <a:p>
            <a:r>
              <a:rPr lang="ru-RU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Roboto" pitchFamily="2" charset="0"/>
              </a:rPr>
              <a:t>Язык программирования — набор определенных правил, по которым компьютер может понимать команды (инструкции) и выполнять их. Текст программы на любом языке программирования называется </a:t>
            </a:r>
            <a:r>
              <a:rPr lang="ru-RU" b="1" i="0" dirty="0">
                <a:solidFill>
                  <a:srgbClr val="A03881"/>
                </a:solidFill>
                <a:effectLst/>
                <a:highlight>
                  <a:srgbClr val="FFFFFF"/>
                </a:highlight>
                <a:latin typeface="Roboto" pitchFamily="2" charset="0"/>
              </a:rPr>
              <a:t>программным кодом</a:t>
            </a:r>
            <a:r>
              <a:rPr lang="ru-RU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Roboto" pitchFamily="2" charset="0"/>
              </a:rPr>
              <a:t>.</a:t>
            </a:r>
            <a:endParaRPr lang="en-US" dirty="0"/>
          </a:p>
        </p:txBody>
      </p:sp>
      <p:pic>
        <p:nvPicPr>
          <p:cNvPr id="2052" name="Picture 4" descr="Язык Java: что это, зачем нужен, плюсы и минусы - применение и сравнение с  другими языками программирования, с чего начать">
            <a:extLst>
              <a:ext uri="{FF2B5EF4-FFF2-40B4-BE49-F238E27FC236}">
                <a16:creationId xmlns:a16="http://schemas.microsoft.com/office/drawing/2014/main" id="{B3D36139-3791-FC97-9CAF-8E32CE31EC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444" y="3558745"/>
            <a:ext cx="4756210" cy="2715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Секреты машинного кода">
            <a:extLst>
              <a:ext uri="{FF2B5EF4-FFF2-40B4-BE49-F238E27FC236}">
                <a16:creationId xmlns:a16="http://schemas.microsoft.com/office/drawing/2014/main" id="{C9ADB046-AF4C-93A7-7611-C3ED84E2DB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1832" y="3558745"/>
            <a:ext cx="3059317" cy="2676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57624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7E3A4-A1D1-5088-EBD4-8437EFC3CE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225703"/>
            <a:ext cx="11029616" cy="1188720"/>
          </a:xfrm>
        </p:spPr>
        <p:txBody>
          <a:bodyPr/>
          <a:lstStyle/>
          <a:p>
            <a:r>
              <a:rPr lang="ru-RU" dirty="0"/>
              <a:t>Преимущества и недостатки языка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D39EA6-DA32-188E-07EB-016FB5440F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3499" y="2293569"/>
            <a:ext cx="10011360" cy="3051251"/>
          </a:xfrm>
        </p:spPr>
        <p:txBody>
          <a:bodyPr>
            <a:normAutofit fontScale="85000" lnSpcReduction="20000"/>
          </a:bodyPr>
          <a:lstStyle/>
          <a:p>
            <a:r>
              <a:rPr lang="ru-RU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Это интерпретируемый язык программирования:</a:t>
            </a:r>
          </a:p>
          <a:p>
            <a:pPr marL="742950" lvl="1" indent="-285750" algn="l" rtl="0">
              <a:buFont typeface="+mj-lt"/>
              <a:buAutoNum type="arabicPeriod"/>
            </a:pPr>
            <a:r>
              <a:rPr lang="ru-RU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он не требует отдельного этапа компиляции;</a:t>
            </a:r>
          </a:p>
          <a:p>
            <a:pPr marL="742950" lvl="1" indent="-285750" algn="l" rtl="0">
              <a:buFont typeface="+mj-lt"/>
              <a:buAutoNum type="arabicPeriod"/>
            </a:pPr>
            <a:r>
              <a:rPr lang="ru-RU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программа на языке Python запускается прямо из исходного кода;</a:t>
            </a:r>
          </a:p>
          <a:p>
            <a:r>
              <a:rPr lang="ru-RU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Это высокоуровневый язык программирования;</a:t>
            </a:r>
          </a:p>
          <a:p>
            <a:r>
              <a:rPr lang="ru-RU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Это </a:t>
            </a:r>
            <a:r>
              <a:rPr lang="ru-RU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платформонезависимый</a:t>
            </a:r>
            <a:r>
              <a:rPr lang="ru-RU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язык:</a:t>
            </a:r>
          </a:p>
          <a:p>
            <a:pPr marL="742950" lvl="1" indent="-285750" algn="l" rtl="0">
              <a:buFont typeface="+mj-lt"/>
              <a:buAutoNum type="arabicPeriod"/>
            </a:pPr>
            <a:r>
              <a:rPr lang="ru-RU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программы на Python можно </a:t>
            </a:r>
            <a:r>
              <a:rPr lang="ru-RU" b="1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создавать </a:t>
            </a:r>
            <a:r>
              <a:rPr lang="ru-RU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на разных операционных системах (Linux, Windows, OS X);</a:t>
            </a:r>
          </a:p>
          <a:p>
            <a:pPr marL="742950" lvl="1" indent="-285750" algn="l" rtl="0">
              <a:buFont typeface="+mj-lt"/>
              <a:buAutoNum type="arabicPeriod"/>
            </a:pPr>
            <a:r>
              <a:rPr lang="ru-RU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программы на Python можно </a:t>
            </a:r>
            <a:r>
              <a:rPr lang="ru-RU" b="1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запускать </a:t>
            </a:r>
            <a:r>
              <a:rPr lang="ru-RU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на разных операционных системах (Linux, Windows, OS X);</a:t>
            </a:r>
          </a:p>
          <a:p>
            <a:r>
              <a:rPr lang="ru-RU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Это простой язык;</a:t>
            </a:r>
          </a:p>
          <a:p>
            <a:r>
              <a:rPr lang="ru-RU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Это</a:t>
            </a:r>
            <a:r>
              <a:rPr lang="ru-RU" b="0" i="0" dirty="0">
                <a:solidFill>
                  <a:schemeClr val="tx1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ru-RU" b="0" i="0" u="sng" dirty="0">
                <a:solidFill>
                  <a:schemeClr val="tx1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динамический язык</a:t>
            </a:r>
            <a:r>
              <a:rPr lang="ru-RU" b="0" i="0" dirty="0">
                <a:solidFill>
                  <a:schemeClr val="tx1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что упрощает написание несложных программ;</a:t>
            </a:r>
          </a:p>
          <a:p>
            <a:r>
              <a:rPr lang="ru-RU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Для Python существует огромная библиотека классов на любой вкус.</a:t>
            </a:r>
          </a:p>
          <a:p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2E42433-2DEE-6BB4-CBFD-091DD7DC80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4604" y="1039083"/>
            <a:ext cx="3730111" cy="279758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5730B35-5F7C-CCDC-5309-3922B2E49E73}"/>
              </a:ext>
            </a:extLst>
          </p:cNvPr>
          <p:cNvSpPr txBox="1"/>
          <p:nvPr/>
        </p:nvSpPr>
        <p:spPr>
          <a:xfrm>
            <a:off x="-1260695" y="1858471"/>
            <a:ext cx="60975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ru-RU" b="1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Roboto" pitchFamily="2" charset="0"/>
              </a:rPr>
              <a:t>Преимущества </a:t>
            </a:r>
            <a:r>
              <a:rPr lang="en-US" b="1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Roboto" pitchFamily="2" charset="0"/>
              </a:rPr>
              <a:t>Python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06AC89B-8D56-9295-C509-1EE2B24B3732}"/>
              </a:ext>
            </a:extLst>
          </p:cNvPr>
          <p:cNvSpPr txBox="1"/>
          <p:nvPr/>
        </p:nvSpPr>
        <p:spPr>
          <a:xfrm>
            <a:off x="-1751846" y="5344820"/>
            <a:ext cx="67448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ru-RU" b="1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Roboto" pitchFamily="2" charset="0"/>
              </a:rPr>
              <a:t>Недостатки </a:t>
            </a:r>
            <a:r>
              <a:rPr lang="en-US" b="1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Roboto" pitchFamily="2" charset="0"/>
              </a:rPr>
              <a:t>Python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40D4D8E-0257-1FEB-974F-CDA1A5D7E60A}"/>
              </a:ext>
            </a:extLst>
          </p:cNvPr>
          <p:cNvSpPr txBox="1"/>
          <p:nvPr/>
        </p:nvSpPr>
        <p:spPr>
          <a:xfrm>
            <a:off x="463499" y="5782861"/>
            <a:ext cx="107894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ru-RU" sz="140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Низкая скорость выполнения по сравнению с такими языками, как C и C++;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ru-RU" sz="140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Динамическая типизация языка — минус при написании сложных программ.</a:t>
            </a:r>
          </a:p>
        </p:txBody>
      </p:sp>
    </p:spTree>
    <p:extLst>
      <p:ext uri="{BB962C8B-B14F-4D97-AF65-F5344CB8AC3E}">
        <p14:creationId xmlns:p14="http://schemas.microsoft.com/office/powerpoint/2010/main" val="4120343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8ADAD4-DF98-971E-4B55-118BAE4B1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Немного про память и переменный 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242B7D0-637F-2AED-056D-45DA33C8BB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73001" y="2118914"/>
            <a:ext cx="4881157" cy="2162691"/>
          </a:xfrm>
          <a:prstGeom prst="rect">
            <a:avLst/>
          </a:prstGeom>
        </p:spPr>
      </p:pic>
      <p:pic>
        <p:nvPicPr>
          <p:cNvPr id="4098" name="Picture 2" descr="2 Оперативная память">
            <a:extLst>
              <a:ext uri="{FF2B5EF4-FFF2-40B4-BE49-F238E27FC236}">
                <a16:creationId xmlns:a16="http://schemas.microsoft.com/office/drawing/2014/main" id="{2D557758-ABD4-849A-25A1-F5F5F9BB11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046" y="2495884"/>
            <a:ext cx="5190736" cy="3832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4EA0C8D-C7C7-0EF4-28FC-637E56BB69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6243" y="4610750"/>
            <a:ext cx="2730227" cy="1647758"/>
          </a:xfrm>
          <a:prstGeom prst="rect">
            <a:avLst/>
          </a:prstGeom>
        </p:spPr>
      </p:pic>
      <p:pic>
        <p:nvPicPr>
          <p:cNvPr id="4102" name="Picture 6" descr="Как Правильно Выбрать Оперативную Память для Ноутбука?">
            <a:extLst>
              <a:ext uri="{FF2B5EF4-FFF2-40B4-BE49-F238E27FC236}">
                <a16:creationId xmlns:a16="http://schemas.microsoft.com/office/drawing/2014/main" id="{6EE46817-071E-74BF-E0F2-FCAE1E4B50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6868" y="4610749"/>
            <a:ext cx="3299375" cy="1647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48320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D5F49-2E5C-1E65-A795-5384857327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168546"/>
            <a:ext cx="11029616" cy="1188720"/>
          </a:xfrm>
        </p:spPr>
        <p:txBody>
          <a:bodyPr/>
          <a:lstStyle/>
          <a:p>
            <a:r>
              <a:rPr lang="ru-RU" dirty="0"/>
              <a:t>Функция, что это такое!?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933367-6A5E-D79F-3ED0-725F8F500B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174" name="Picture 6" descr="Картинки знак вопроса (50 фото)">
            <a:extLst>
              <a:ext uri="{FF2B5EF4-FFF2-40B4-BE49-F238E27FC236}">
                <a16:creationId xmlns:a16="http://schemas.microsoft.com/office/drawing/2014/main" id="{065F39B2-12B4-4985-00A0-40973E6AE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7648" y="2084048"/>
            <a:ext cx="5429061" cy="4071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60958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F7BD68-C9C5-D5C7-40BE-D95E855C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107796"/>
            <a:ext cx="11029616" cy="1188720"/>
          </a:xfrm>
        </p:spPr>
        <p:txBody>
          <a:bodyPr/>
          <a:lstStyle/>
          <a:p>
            <a:r>
              <a:rPr lang="ru-RU" dirty="0"/>
              <a:t>Функция</a:t>
            </a:r>
            <a:endParaRPr lang="en-US" dirty="0"/>
          </a:p>
        </p:txBody>
      </p:sp>
      <p:pic>
        <p:nvPicPr>
          <p:cNvPr id="6146" name="Picture 2" descr="Функция общего вида | Maths algebra, Algebra, Math">
            <a:extLst>
              <a:ext uri="{FF2B5EF4-FFF2-40B4-BE49-F238E27FC236}">
                <a16:creationId xmlns:a16="http://schemas.microsoft.com/office/drawing/2014/main" id="{BBDE8BB7-C6CD-BBAA-A0A3-A5964301B16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192" y="2888316"/>
            <a:ext cx="4400736" cy="3394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пример функции">
            <a:extLst>
              <a:ext uri="{FF2B5EF4-FFF2-40B4-BE49-F238E27FC236}">
                <a16:creationId xmlns:a16="http://schemas.microsoft.com/office/drawing/2014/main" id="{6BE43615-A264-C500-751A-5F282FBCA1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1275" y="699277"/>
            <a:ext cx="5330699" cy="2282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951793D-A15C-ABC6-ED1D-30FDEF5D84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3888" y="2892706"/>
            <a:ext cx="2257343" cy="196644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DE3CF80-2F4D-1DCC-70AE-9513EDD78A1D}"/>
              </a:ext>
            </a:extLst>
          </p:cNvPr>
          <p:cNvSpPr txBox="1"/>
          <p:nvPr/>
        </p:nvSpPr>
        <p:spPr>
          <a:xfrm>
            <a:off x="581192" y="1472047"/>
            <a:ext cx="609750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Функция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—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это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взаимосвязь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между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величинами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то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есть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зависимость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одной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переменной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величины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от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другой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FD76B94D-C9F6-659F-5BC8-F7FEBC760F64}"/>
              </a:ext>
            </a:extLst>
          </p:cNvPr>
          <p:cNvSpPr/>
          <p:nvPr/>
        </p:nvSpPr>
        <p:spPr>
          <a:xfrm>
            <a:off x="5331873" y="3621200"/>
            <a:ext cx="759402" cy="81118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31C3980-FFA9-5B6D-0C45-16D1B5750F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3888" y="5044747"/>
            <a:ext cx="3077004" cy="1238423"/>
          </a:xfrm>
          <a:prstGeom prst="rect">
            <a:avLst/>
          </a:prstGeom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9450D278-899C-6202-0868-849B8AAF4B69}"/>
              </a:ext>
            </a:extLst>
          </p:cNvPr>
          <p:cNvSpPr/>
          <p:nvPr/>
        </p:nvSpPr>
        <p:spPr>
          <a:xfrm>
            <a:off x="5348817" y="5258363"/>
            <a:ext cx="759402" cy="81118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6661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2" name="Picture 6" descr="Number Sign Vintage Metal Number Zero Sign Number 0 Price Sign">
            <a:extLst>
              <a:ext uri="{FF2B5EF4-FFF2-40B4-BE49-F238E27FC236}">
                <a16:creationId xmlns:a16="http://schemas.microsoft.com/office/drawing/2014/main" id="{3DED00E9-13D4-864E-9097-797A9CEB40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9929" y="2842562"/>
            <a:ext cx="3657932" cy="2746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C47C144-866F-A04D-9E90-C1AC279052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1" y="288290"/>
            <a:ext cx="11029616" cy="1188720"/>
          </a:xfrm>
        </p:spPr>
        <p:txBody>
          <a:bodyPr/>
          <a:lstStyle/>
          <a:p>
            <a:r>
              <a:rPr lang="ru-RU" dirty="0"/>
              <a:t>Немного про типизацию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DCC6DA9-EB15-1F0B-0924-63A289A4AA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1" y="1670908"/>
            <a:ext cx="4488750" cy="1262415"/>
          </a:xfrm>
        </p:spPr>
        <p:txBody>
          <a:bodyPr>
            <a:normAutofit/>
          </a:bodyPr>
          <a:lstStyle/>
          <a:p>
            <a:r>
              <a:rPr lang="ru-RU" sz="2800" dirty="0"/>
              <a:t>Какие числа бывают!?</a:t>
            </a:r>
            <a:endParaRPr lang="en-US" sz="2800" dirty="0"/>
          </a:p>
        </p:txBody>
      </p:sp>
      <p:pic>
        <p:nvPicPr>
          <p:cNvPr id="9218" name="Picture 2" descr="Números 1-100 Flashcards | Quizlet">
            <a:extLst>
              <a:ext uri="{FF2B5EF4-FFF2-40B4-BE49-F238E27FC236}">
                <a16:creationId xmlns:a16="http://schemas.microsoft.com/office/drawing/2014/main" id="{62BE4A0A-A0A5-CDE3-F3C5-249A2DCE84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4204" y="1268781"/>
            <a:ext cx="3657695" cy="2739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Chainsaw Choices">
            <a:extLst>
              <a:ext uri="{FF2B5EF4-FFF2-40B4-BE49-F238E27FC236}">
                <a16:creationId xmlns:a16="http://schemas.microsoft.com/office/drawing/2014/main" id="{60136B41-012D-4158-A928-666CC3A33E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4500" y="3005751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Picture 8" descr="Thirty Seven | Number thirty seven in my 1-100 series caught… | Flickr">
            <a:extLst>
              <a:ext uri="{FF2B5EF4-FFF2-40B4-BE49-F238E27FC236}">
                <a16:creationId xmlns:a16="http://schemas.microsoft.com/office/drawing/2014/main" id="{9F914F5D-2CA1-273E-7E01-CA708AC46C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2382" y="3728080"/>
            <a:ext cx="2719136" cy="2912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0141024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Dividend">
      <a:majorFont>
        <a:latin typeface="Franklin Gothic Demi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D289AE2-D2AE-49D1-AFAC-3A79F6794255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927BD4C1-B6B1-4715-ABF9-E660A51A4EA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1E7CA09-9778-4414-AE97-8064B12DA30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{9FC81837-E81E-4F96-8D7F-05D6A8D979F4}tf33552983_win32</Template>
  <TotalTime>185</TotalTime>
  <Words>385</Words>
  <Application>Microsoft Office PowerPoint</Application>
  <PresentationFormat>Widescreen</PresentationFormat>
  <Paragraphs>39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4" baseType="lpstr">
      <vt:lpstr>Arial</vt:lpstr>
      <vt:lpstr>Calibri</vt:lpstr>
      <vt:lpstr>Franklin Gothic Book</vt:lpstr>
      <vt:lpstr>Franklin Gothic Demi</vt:lpstr>
      <vt:lpstr>Roboto</vt:lpstr>
      <vt:lpstr>Times New Roman</vt:lpstr>
      <vt:lpstr>Wingdings 2</vt:lpstr>
      <vt:lpstr>YS Text</vt:lpstr>
      <vt:lpstr>DividendVTI</vt:lpstr>
      <vt:lpstr>python</vt:lpstr>
      <vt:lpstr>Цель нашего кружка</vt:lpstr>
      <vt:lpstr>Что вообще такое «Язык программирования»!?</vt:lpstr>
      <vt:lpstr>Что вообще такое «Язык программирования»!?</vt:lpstr>
      <vt:lpstr>Преимущества и недостатки языка</vt:lpstr>
      <vt:lpstr>Немного про память и переменный </vt:lpstr>
      <vt:lpstr>Функция, что это такое!? </vt:lpstr>
      <vt:lpstr>Функция</vt:lpstr>
      <vt:lpstr>Немного про типизацию</vt:lpstr>
      <vt:lpstr>Немного про типизацию</vt:lpstr>
      <vt:lpstr>Условные операторы</vt:lpstr>
      <vt:lpstr>Условные операторы</vt:lpstr>
      <vt:lpstr>циклы</vt:lpstr>
      <vt:lpstr>циклы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Boris Krutko</dc:creator>
  <cp:lastModifiedBy>Boris Krutko</cp:lastModifiedBy>
  <cp:revision>1</cp:revision>
  <dcterms:created xsi:type="dcterms:W3CDTF">2024-07-08T17:34:50Z</dcterms:created>
  <dcterms:modified xsi:type="dcterms:W3CDTF">2024-07-08T20:40:50Z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